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1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4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5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3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7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3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78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9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3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84" y="1196751"/>
            <a:ext cx="1927804" cy="36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43302" y="1205237"/>
            <a:ext cx="38348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Герои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Советского Союза –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уроженцы Татарстана</a:t>
            </a:r>
            <a:endParaRPr lang="ru-RU" sz="30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30" name="Picture 6" descr="C:\Users\Учитель\Pictures\b59b73e74bd5482da8e1ce9be58f4c7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35" y="3429000"/>
            <a:ext cx="3123431" cy="221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59796" y="1654204"/>
            <a:ext cx="3754760" cy="4713387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Monotype Corsiva" panose="03010101010201010101" pitchFamily="66" charset="0"/>
              </a:rPr>
              <a:t>Киевской стратегической наступательной операции и освобождении Киева, участвовали в атаке с зажжёнными фарами в ночь с 5 на 6 ноября 1943 года. Танк Шамсутдинова, ворвавшись в полосу немецких укреплений, подавил несколько орудий и пулемётов, истребил много живой силы врага. За эти боевые подвиги Гали </a:t>
            </a:r>
            <a:r>
              <a:rPr lang="ru-RU" sz="1800" dirty="0" err="1">
                <a:latin typeface="Monotype Corsiva" panose="03010101010201010101" pitchFamily="66" charset="0"/>
              </a:rPr>
              <a:t>Нуруллович</a:t>
            </a:r>
            <a:r>
              <a:rPr lang="ru-RU" sz="1800" dirty="0">
                <a:latin typeface="Monotype Corsiva" panose="03010101010201010101" pitchFamily="66" charset="0"/>
              </a:rPr>
              <a:t> был удостоен ордена Красной Звезды, в представлении Шамсутдинова к награде командир танкового батальона гвардии капитан Рыбаков написал: «Гвардии лейтенант Шамсутдинов при форсировании Днепра и взятии Киева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15927"/>
            <a:ext cx="1066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76" y="315927"/>
            <a:ext cx="3159184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8567" y="3991877"/>
            <a:ext cx="43676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Шамсутдинов Гали </a:t>
            </a:r>
            <a:r>
              <a:rPr lang="ru-RU" sz="2800" b="1" i="1" dirty="0" err="1" smtClean="0">
                <a:latin typeface="+mj-lt"/>
              </a:rPr>
              <a:t>Нуруллович</a:t>
            </a:r>
            <a:r>
              <a:rPr lang="ru-RU" sz="2800" b="1" i="1" dirty="0" smtClean="0">
                <a:latin typeface="+mj-lt"/>
              </a:rPr>
              <a:t> 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с.Кутлушкино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Чистопольского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р-на</a:t>
            </a:r>
          </a:p>
          <a:p>
            <a:pPr algn="ctr"/>
            <a:r>
              <a:rPr lang="ru-RU" sz="2000" dirty="0" smtClean="0"/>
              <a:t>22.05.1915-22.07.1944</a:t>
            </a:r>
            <a:endParaRPr lang="ru-RU" sz="20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390" y="360695"/>
            <a:ext cx="18526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77865"/>
            <a:ext cx="762000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02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9299" y="1866129"/>
            <a:ext cx="3550432" cy="46565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Monotype Corsiva" panose="03010101010201010101" pitchFamily="66" charset="0"/>
              </a:rPr>
              <a:t>  В </a:t>
            </a:r>
            <a:r>
              <a:rPr lang="ru-RU" sz="1800" dirty="0">
                <a:latin typeface="Monotype Corsiva" panose="03010101010201010101" pitchFamily="66" charset="0"/>
              </a:rPr>
              <a:t>составе войск 2-го Украинского фронта принимал участие в боях за освобождение Венгрии, Чехословакии. Проявил героизм в бою в районе северо-западнее города Брно 26 апреля 1945: уничтожил танк, 4 бронетранспортёра, подавил огонь двух орудий противника; погиб. Награждён орденами Ленина, Отечественной войны 2-й степени, медалью. Именем Миронова названа улица в городе Чистополь</a:t>
            </a:r>
            <a:r>
              <a:rPr lang="ru-RU" sz="1800" dirty="0" smtClean="0">
                <a:latin typeface="Monotype Corsiva" panose="03010101010201010101" pitchFamily="66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КОГДА ЗВАНИЕ ГЕРОЯ?</a:t>
            </a:r>
            <a:endParaRPr lang="ru-RU" sz="1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1033" name="Picture 9" descr="http://chistopol-rt.ru/resize/shd/images/uploads/news/2019/7/19/f0ef8782ec57f3d9f068546c6d66c57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69257"/>
            <a:ext cx="2880320" cy="403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67543" y="4538660"/>
            <a:ext cx="45564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Миронов Павел </a:t>
            </a:r>
          </a:p>
          <a:p>
            <a:pPr algn="ctr"/>
            <a:r>
              <a:rPr lang="ru-RU" sz="2800" b="1" i="1" dirty="0" smtClean="0"/>
              <a:t>Андреевич,</a:t>
            </a:r>
          </a:p>
          <a:p>
            <a:pPr algn="ctr"/>
            <a:r>
              <a:rPr lang="ru-RU" sz="2400" b="1" i="1" dirty="0" err="1">
                <a:solidFill>
                  <a:srgbClr val="FF0000"/>
                </a:solidFill>
              </a:rPr>
              <a:t>Чистопольский</a:t>
            </a:r>
            <a:r>
              <a:rPr lang="ru-RU" sz="2400" b="1" i="1" dirty="0">
                <a:solidFill>
                  <a:srgbClr val="FF0000"/>
                </a:solidFill>
              </a:rPr>
              <a:t> р-н</a:t>
            </a:r>
            <a:endParaRPr lang="ru-RU" sz="2400" b="1" i="1" dirty="0" smtClean="0"/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с.Русские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Сарсазы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dirty="0" smtClean="0"/>
              <a:t>12.12.1919-26.4.1945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41633"/>
            <a:ext cx="758614" cy="1047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333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6420" y="1708434"/>
            <a:ext cx="3970784" cy="4448986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Monotype Corsiva" panose="03010101010201010101" pitchFamily="66" charset="0"/>
              </a:rPr>
              <a:t>К 1943 году майор Василий Михайлов был штурманом 125-го бомбардировочного авиаполка 2-й смешанной авиадивизии Ленинградского фронта. За время своего участия в войне он совершил около 100 боевых вылетов на бомбардировку скоплений боевой техники и живой силы противника, нанеся ему большие </a:t>
            </a:r>
            <a:r>
              <a:rPr lang="ru-RU" sz="1800" dirty="0" smtClean="0">
                <a:latin typeface="Monotype Corsiva" panose="03010101010201010101" pitchFamily="66" charset="0"/>
              </a:rPr>
              <a:t>потери. Указом </a:t>
            </a:r>
            <a:r>
              <a:rPr lang="ru-RU" sz="1800" dirty="0">
                <a:latin typeface="Monotype Corsiva" panose="03010101010201010101" pitchFamily="66" charset="0"/>
              </a:rPr>
              <a:t>Президиума Верховного Совета СССР от</a:t>
            </a:r>
            <a:r>
              <a:rPr lang="ru-RU" sz="1800" b="1" dirty="0">
                <a:latin typeface="Monotype Corsiva" panose="03010101010201010101" pitchFamily="66" charset="0"/>
              </a:rPr>
              <a:t> 10 февраля 1943 года за</a:t>
            </a:r>
            <a:r>
              <a:rPr lang="ru-RU" sz="1800" dirty="0">
                <a:latin typeface="Monotype Corsiva" panose="03010101010201010101" pitchFamily="66" charset="0"/>
              </a:rPr>
              <a:t> м</a:t>
            </a:r>
            <a:r>
              <a:rPr lang="ru-RU" sz="1800" dirty="0" smtClean="0">
                <a:latin typeface="Monotype Corsiva" panose="03010101010201010101" pitchFamily="66" charset="0"/>
              </a:rPr>
              <a:t>ужество </a:t>
            </a:r>
            <a:r>
              <a:rPr lang="ru-RU" sz="1800" dirty="0">
                <a:latin typeface="Monotype Corsiva" panose="03010101010201010101" pitchFamily="66" charset="0"/>
              </a:rPr>
              <a:t>и героизм, проявленные в боях» майор Василий Михайлов был удостоен высокого звания Героя Советского Союза с вручением ордена Ленина и медали «Золотая Звезда»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4048" y="372520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372520"/>
            <a:ext cx="1066892" cy="130465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5008"/>
            <a:ext cx="3024336" cy="411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9796" y="4653136"/>
            <a:ext cx="42119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Михайлов Василий Николаевич,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г. Казань</a:t>
            </a:r>
          </a:p>
          <a:p>
            <a:pPr algn="ctr"/>
            <a:r>
              <a:rPr lang="ru-RU" sz="2000" dirty="0" smtClean="0"/>
              <a:t>3.02.1910. 6.07.1943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235" y="551968"/>
            <a:ext cx="1100077" cy="94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423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3252191" y="404127"/>
            <a:ext cx="34243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                    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                 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404664"/>
            <a:ext cx="1066892" cy="130465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548680"/>
            <a:ext cx="3036051" cy="387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0314" y="4434792"/>
            <a:ext cx="407862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latin typeface="+mj-lt"/>
              </a:rPr>
              <a:t>Мурзаханов</a:t>
            </a:r>
            <a:r>
              <a:rPr lang="ru-RU" sz="2800" b="1" i="1" dirty="0">
                <a:latin typeface="+mj-lt"/>
              </a:rPr>
              <a:t> </a:t>
            </a:r>
            <a:r>
              <a:rPr lang="ru-RU" sz="2800" b="1" i="1" dirty="0" err="1" smtClean="0">
                <a:latin typeface="+mj-lt"/>
              </a:rPr>
              <a:t>Галлям</a:t>
            </a:r>
            <a:r>
              <a:rPr lang="ru-RU" sz="2800" b="1" i="1" dirty="0" smtClean="0">
                <a:latin typeface="+mj-lt"/>
              </a:rPr>
              <a:t> </a:t>
            </a:r>
            <a:r>
              <a:rPr lang="ru-RU" sz="2800" b="1" i="1" dirty="0" err="1" smtClean="0">
                <a:latin typeface="+mj-lt"/>
              </a:rPr>
              <a:t>Гимадеевич</a:t>
            </a:r>
            <a:r>
              <a:rPr lang="ru-RU" sz="2800" b="1" i="1" dirty="0" smtClean="0">
                <a:latin typeface="+mj-lt"/>
              </a:rPr>
              <a:t>,</a:t>
            </a:r>
          </a:p>
          <a:p>
            <a:pPr algn="ctr"/>
            <a:r>
              <a:rPr lang="ru-RU" sz="2400" b="1" i="1" dirty="0" err="1">
                <a:solidFill>
                  <a:srgbClr val="FF0000"/>
                </a:solidFill>
                <a:latin typeface="+mj-lt"/>
              </a:rPr>
              <a:t>Зеленодольского</a:t>
            </a:r>
            <a:r>
              <a:rPr lang="ru-RU" sz="24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р-н</a:t>
            </a:r>
            <a:endParaRPr lang="ru-RU" sz="2400" b="1" i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д.Тат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.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Наратлы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</a:t>
            </a:r>
          </a:p>
          <a:p>
            <a:pPr algn="ctr"/>
            <a:r>
              <a:rPr lang="ru-RU" sz="2000" dirty="0" smtClean="0"/>
              <a:t>27.03.1925-25.05.1990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044" y="523632"/>
            <a:ext cx="725800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860031" y="1828826"/>
            <a:ext cx="3555041" cy="441684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solidFill>
                  <a:srgbClr val="262421"/>
                </a:solidFill>
                <a:latin typeface="Monotype Corsiva" panose="03010101010201010101" pitchFamily="66" charset="0"/>
              </a:rPr>
              <a:t>Строевой 66-го отдельного отряда дымомаскировки и дегазации матрос </a:t>
            </a:r>
            <a:r>
              <a:rPr lang="ru-RU" sz="1800" dirty="0" err="1" smtClean="0">
                <a:solidFill>
                  <a:srgbClr val="262421"/>
                </a:solidFill>
                <a:latin typeface="Monotype Corsiva" panose="03010101010201010101" pitchFamily="66" charset="0"/>
              </a:rPr>
              <a:t>Мурзаханов</a:t>
            </a:r>
            <a:r>
              <a:rPr lang="ru-RU" sz="1800" dirty="0" smtClean="0">
                <a:solidFill>
                  <a:srgbClr val="262421"/>
                </a:solidFill>
                <a:latin typeface="Monotype Corsiva" panose="03010101010201010101" pitchFamily="66" charset="0"/>
              </a:rPr>
              <a:t> в боях за город Пинск в июле 1944 года участвовал в 5 десантных операциях, в ходе которых уничтожил 5 огневых точек противника, до 10  фашистов захватил в плен.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rgbClr val="262421"/>
                </a:solidFill>
                <a:latin typeface="Monotype Corsiva" panose="03010101010201010101" pitchFamily="66" charset="0"/>
              </a:rPr>
              <a:t> </a:t>
            </a:r>
            <a:r>
              <a:rPr lang="ru-RU" sz="1800" b="1" dirty="0" smtClean="0">
                <a:solidFill>
                  <a:srgbClr val="262421"/>
                </a:solidFill>
                <a:latin typeface="Monotype Corsiva" panose="03010101010201010101" pitchFamily="66" charset="0"/>
              </a:rPr>
              <a:t>Звание Героя Советского Союза присвоено 7 марта 1945 года. </a:t>
            </a:r>
            <a:r>
              <a:rPr lang="ru-RU" sz="1800" dirty="0">
                <a:solidFill>
                  <a:srgbClr val="262421"/>
                </a:solidFill>
                <a:latin typeface="Monotype Corsiva" panose="03010101010201010101" pitchFamily="66" charset="0"/>
              </a:rPr>
              <a:t>Н</a:t>
            </a:r>
            <a:r>
              <a:rPr lang="ru-RU" sz="1800" dirty="0" smtClean="0">
                <a:solidFill>
                  <a:srgbClr val="262421"/>
                </a:solidFill>
                <a:latin typeface="Monotype Corsiva" panose="03010101010201010101" pitchFamily="66" charset="0"/>
              </a:rPr>
              <a:t>агражден  орденами Ленина, Отечественной войны </a:t>
            </a:r>
            <a:r>
              <a:rPr lang="en-US" sz="1800" dirty="0" smtClean="0">
                <a:solidFill>
                  <a:srgbClr val="262421"/>
                </a:solidFill>
                <a:latin typeface="Monotype Corsiva" panose="03010101010201010101" pitchFamily="66" charset="0"/>
              </a:rPr>
              <a:t>I </a:t>
            </a:r>
            <a:r>
              <a:rPr lang="ru-RU" sz="1800" dirty="0" smtClean="0">
                <a:solidFill>
                  <a:srgbClr val="262421"/>
                </a:solidFill>
                <a:latin typeface="Monotype Corsiva" panose="03010101010201010101" pitchFamily="66" charset="0"/>
              </a:rPr>
              <a:t>степени, медалями.</a:t>
            </a:r>
            <a:endParaRPr lang="ru-RU" sz="18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58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312" y="284721"/>
            <a:ext cx="1066892" cy="1304657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3"/>
            <a:ext cx="3168352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330394"/>
            <a:ext cx="4572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Москвин Михаил Кириллович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с.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Албай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Мамадышского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2000" dirty="0" smtClean="0"/>
              <a:t>11.01.1910.7.11.1969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97760" y="315016"/>
            <a:ext cx="2520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sz="3200" b="1" i="1" dirty="0">
                <a:solidFill>
                  <a:srgbClr val="FF0000"/>
                </a:solidFill>
              </a:rPr>
              <a:t> Подвиг </a:t>
            </a:r>
            <a:r>
              <a:rPr lang="ru-RU" sz="3200" b="1" i="1" dirty="0" smtClean="0">
                <a:solidFill>
                  <a:srgbClr val="FF0000"/>
                </a:solidFill>
              </a:rPr>
              <a:t>     </a:t>
            </a:r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309" y="505001"/>
            <a:ext cx="1092547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43884" y="1609036"/>
            <a:ext cx="3989040" cy="4536785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Monotype Corsiva" panose="03010101010201010101" pitchFamily="66" charset="0"/>
              </a:rPr>
              <a:t>К сентябрю 1943 года гвардии старший лейтенант Михаил Москвин командовал батальоном 26-й гвардейской механизированной бригады 7-го гвардейского механизированного корпуса 60-й армии Центрального фронта. Отличился во время битвы за Днепр. В сентябре 1943 года батальон Москвина в числе первых переправился через Днепр к северу от Киева, захватил и удержал плацдарм на его западном берегу, отразив пять немецких контратак, что способствовало переправе через реку основных сил</a:t>
            </a:r>
          </a:p>
        </p:txBody>
      </p:sp>
    </p:spTree>
    <p:extLst>
      <p:ext uri="{BB962C8B-B14F-4D97-AF65-F5344CB8AC3E}">
        <p14:creationId xmlns:p14="http://schemas.microsoft.com/office/powerpoint/2010/main" val="134469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4431" y="1600200"/>
            <a:ext cx="3898776" cy="442535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>
                <a:latin typeface="Monotype Corsiva" panose="03010101010201010101" pitchFamily="66" charset="0"/>
              </a:rPr>
              <a:t>Командир орудия 158-го гвардейского артиллерийского полка (78-я гвардейская стрелковая дивизия, 5-я гвардейская армия, 1-й Украинский фронт) гвардии старший сержант Мурзин первым 1 февраля 1945 года переправил своё орудие через Одер в районе поселка </a:t>
            </a:r>
            <a:r>
              <a:rPr lang="ru-RU" dirty="0" err="1">
                <a:latin typeface="Monotype Corsiva" panose="03010101010201010101" pitchFamily="66" charset="0"/>
              </a:rPr>
              <a:t>Призен</a:t>
            </a:r>
            <a:r>
              <a:rPr lang="ru-RU" dirty="0">
                <a:latin typeface="Monotype Corsiva" panose="03010101010201010101" pitchFamily="66" charset="0"/>
              </a:rPr>
              <a:t> (8 км северо-западнее города </a:t>
            </a:r>
            <a:r>
              <a:rPr lang="ru-RU" dirty="0" err="1">
                <a:latin typeface="Monotype Corsiva" panose="03010101010201010101" pitchFamily="66" charset="0"/>
              </a:rPr>
              <a:t>Бжег</a:t>
            </a:r>
            <a:r>
              <a:rPr lang="ru-RU" dirty="0">
                <a:latin typeface="Monotype Corsiva" panose="03010101010201010101" pitchFamily="66" charset="0"/>
              </a:rPr>
              <a:t>, Польша) и вступил в бой за плацдарм. Находясь в боевых порядках пехоты, вместе с расчётом орудия участвовал в освобождении этого населенного пункта. Подавил 3 пулемёта и уничтожил до роты солдат противника. 6 февраля 1945 года Мурзин в составе батареи отразил попытки противника вырваться из окружения</a:t>
            </a:r>
            <a:r>
              <a:rPr lang="ru-RU" dirty="0" smtClean="0">
                <a:latin typeface="Monotype Corsiva" panose="03010101010201010101" pitchFamily="66" charset="0"/>
              </a:rPr>
              <a:t>.</a:t>
            </a:r>
            <a:endParaRPr lang="ru-RU" dirty="0">
              <a:latin typeface="Monotype Corsiva" panose="03010101010201010101" pitchFamily="66" charset="0"/>
            </a:endParaRPr>
          </a:p>
        </p:txBody>
      </p:sp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092280" y="290611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91" y="290611"/>
            <a:ext cx="325157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9" y="4400003"/>
            <a:ext cx="30999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Мурзин </a:t>
            </a:r>
            <a:r>
              <a:rPr lang="ru-RU" sz="2800" b="1" i="1" dirty="0" err="1" smtClean="0">
                <a:latin typeface="+mj-lt"/>
              </a:rPr>
              <a:t>Ибрай</a:t>
            </a:r>
            <a:r>
              <a:rPr lang="ru-RU" sz="2800" b="1" i="1" dirty="0" smtClean="0">
                <a:latin typeface="+mj-lt"/>
              </a:rPr>
              <a:t> </a:t>
            </a:r>
            <a:r>
              <a:rPr lang="ru-RU" sz="2800" b="1" i="1" dirty="0" err="1" smtClean="0">
                <a:latin typeface="+mj-lt"/>
              </a:rPr>
              <a:t>Хусаинович</a:t>
            </a:r>
            <a:endParaRPr lang="ru-RU" sz="2800" b="1" i="1" dirty="0" smtClean="0">
              <a:latin typeface="+mj-lt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с.Старое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Шугурово Ленинградского р-на</a:t>
            </a:r>
          </a:p>
          <a:p>
            <a:pPr algn="ctr"/>
            <a:r>
              <a:rPr lang="ru-RU" sz="2000" dirty="0" smtClean="0"/>
              <a:t>1916-1.1946</a:t>
            </a:r>
            <a:endParaRPr lang="ru-RU" sz="2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258763"/>
            <a:ext cx="18526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50069"/>
            <a:ext cx="762000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45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8427" y="1714253"/>
            <a:ext cx="3970784" cy="4411910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Monotype Corsiva" panose="03010101010201010101" pitchFamily="66" charset="0"/>
              </a:rPr>
              <a:t>Участвовал в боях советско-финской войны, будучи заместителем политрука роты 86-й мотострелковой дивизии 7-й армии Северо-Западного фронта. В январе 1940 года </a:t>
            </a:r>
            <a:r>
              <a:rPr lang="ru-RU" sz="1800" dirty="0" err="1">
                <a:latin typeface="Monotype Corsiva" panose="03010101010201010101" pitchFamily="66" charset="0"/>
              </a:rPr>
              <a:t>Нигматуллин</a:t>
            </a:r>
            <a:r>
              <a:rPr lang="ru-RU" sz="1800" dirty="0">
                <a:latin typeface="Monotype Corsiva" panose="03010101010201010101" pitchFamily="66" charset="0"/>
              </a:rPr>
              <a:t> вместе с разведывательной группой под Выборгом оказался в окружении. Организовав круговую оборону, </a:t>
            </a:r>
            <a:r>
              <a:rPr lang="ru-RU" sz="1800" dirty="0" err="1">
                <a:latin typeface="Monotype Corsiva" panose="03010101010201010101" pitchFamily="66" charset="0"/>
              </a:rPr>
              <a:t>Нигматуллин</a:t>
            </a:r>
            <a:r>
              <a:rPr lang="ru-RU" sz="1800" dirty="0">
                <a:latin typeface="Monotype Corsiva" panose="03010101010201010101" pitchFamily="66" charset="0"/>
              </a:rPr>
              <a:t> с товарищами нанёс противнику большие потери и сумел прорваться из </a:t>
            </a:r>
            <a:r>
              <a:rPr lang="ru-RU" sz="1800" dirty="0" smtClean="0">
                <a:latin typeface="Monotype Corsiva" panose="03010101010201010101" pitchFamily="66" charset="0"/>
              </a:rPr>
              <a:t>окружения.</a:t>
            </a:r>
            <a:endParaRPr lang="ru-RU" sz="1800" dirty="0">
              <a:latin typeface="Monotype Corsiva" panose="03010101010201010101" pitchFamily="66" charset="0"/>
            </a:endParaRPr>
          </a:p>
          <a:p>
            <a:pPr algn="just"/>
            <a:endParaRPr lang="ru-RU" sz="1800" dirty="0">
              <a:latin typeface="Monotype Corsiva" panose="03010101010201010101" pitchFamily="66" charset="0"/>
            </a:endParaRPr>
          </a:p>
        </p:txBody>
      </p:sp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092280" y="404664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00" y="404664"/>
            <a:ext cx="3168352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1992" y="4221088"/>
            <a:ext cx="45647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latin typeface="+mj-lt"/>
              </a:rPr>
              <a:t>Нигматуллин</a:t>
            </a:r>
            <a:r>
              <a:rPr lang="ru-RU" sz="2800" b="1" i="1" dirty="0" smtClean="0">
                <a:latin typeface="+mj-lt"/>
              </a:rPr>
              <a:t> </a:t>
            </a:r>
            <a:r>
              <a:rPr lang="ru-RU" sz="2800" b="1" i="1" dirty="0" err="1" smtClean="0">
                <a:latin typeface="+mj-lt"/>
              </a:rPr>
              <a:t>Гафият</a:t>
            </a:r>
            <a:r>
              <a:rPr lang="ru-RU" sz="2800" b="1" i="1" dirty="0" smtClean="0">
                <a:latin typeface="+mj-lt"/>
              </a:rPr>
              <a:t> </a:t>
            </a:r>
            <a:r>
              <a:rPr lang="ru-RU" sz="2800" b="1" i="1" dirty="0" err="1" smtClean="0">
                <a:latin typeface="+mj-lt"/>
              </a:rPr>
              <a:t>Ярмухаметович</a:t>
            </a:r>
            <a:endParaRPr lang="ru-RU" sz="2800" b="1" i="1" dirty="0" smtClean="0">
              <a:latin typeface="+mj-lt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с.Малые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Кирмени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Мамадышского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р-на</a:t>
            </a:r>
          </a:p>
          <a:p>
            <a:pPr algn="ctr"/>
            <a:r>
              <a:rPr lang="ru-RU" sz="2000" dirty="0" smtClean="0"/>
              <a:t>15.03.1915-8.05.1945</a:t>
            </a:r>
            <a:endParaRPr lang="ru-RU" sz="20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404664"/>
            <a:ext cx="18526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50713"/>
            <a:ext cx="762000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74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5966" y="1714253"/>
            <a:ext cx="3898776" cy="4411910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Monotype Corsiva" panose="03010101010201010101" pitchFamily="66" charset="0"/>
              </a:rPr>
              <a:t>К марту 1944 года красноармеец Иван Никитин был стрелком 57-й мотострелковой бригады 3-го танкового корпуса 2-й танковой армии 2-го Украинского фронта. Отличился во время форсирования Южного Буга. 13 марта 1944 года Никитин переправился через реку в районе села Берёзки-</a:t>
            </a:r>
            <a:r>
              <a:rPr lang="ru-RU" sz="1800" dirty="0" err="1">
                <a:latin typeface="Monotype Corsiva" panose="03010101010201010101" pitchFamily="66" charset="0"/>
              </a:rPr>
              <a:t>Бершадские</a:t>
            </a:r>
            <a:r>
              <a:rPr lang="ru-RU" sz="1800" dirty="0">
                <a:latin typeface="Monotype Corsiva" panose="03010101010201010101" pitchFamily="66" charset="0"/>
              </a:rPr>
              <a:t> </a:t>
            </a:r>
            <a:r>
              <a:rPr lang="ru-RU" sz="1800" dirty="0" err="1">
                <a:latin typeface="Monotype Corsiva" panose="03010101010201010101" pitchFamily="66" charset="0"/>
              </a:rPr>
              <a:t>Бершадского</a:t>
            </a:r>
            <a:r>
              <a:rPr lang="ru-RU" sz="1800" dirty="0">
                <a:latin typeface="Monotype Corsiva" panose="03010101010201010101" pitchFamily="66" charset="0"/>
              </a:rPr>
              <a:t> района Винницкой области Украины и навёл мост из подручных средств, после чего удерживал позиции до переправы основных </a:t>
            </a:r>
            <a:r>
              <a:rPr lang="ru-RU" sz="1800" dirty="0" smtClean="0">
                <a:latin typeface="Monotype Corsiva" panose="03010101010201010101" pitchFamily="66" charset="0"/>
              </a:rPr>
              <a:t>сил.</a:t>
            </a:r>
            <a:endParaRPr lang="ru-RU" sz="1800" dirty="0">
              <a:latin typeface="Monotype Corsiva" panose="03010101010201010101" pitchFamily="66" charset="0"/>
            </a:endParaRPr>
          </a:p>
          <a:p>
            <a:pPr algn="just"/>
            <a:endParaRPr lang="ru-RU" sz="1300" dirty="0">
              <a:latin typeface="Monotype Corsiva" panose="03010101010201010101" pitchFamily="66" charset="0"/>
            </a:endParaRPr>
          </a:p>
        </p:txBody>
      </p:sp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092280" y="404664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404665"/>
            <a:ext cx="3269778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8975" y="4221089"/>
            <a:ext cx="37510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Никитин Иван </a:t>
            </a:r>
            <a:r>
              <a:rPr lang="ru-RU" sz="2800" b="1" i="1" dirty="0" err="1" smtClean="0">
                <a:latin typeface="+mj-lt"/>
              </a:rPr>
              <a:t>Маисеевич</a:t>
            </a:r>
            <a:endParaRPr lang="ru-RU" sz="2800" b="1" i="1" dirty="0" smtClean="0">
              <a:latin typeface="+mj-lt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с.Чемодурово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Азнакаевского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р-на</a:t>
            </a:r>
          </a:p>
          <a:p>
            <a:pPr algn="ctr"/>
            <a:r>
              <a:rPr lang="ru-RU" sz="2000" dirty="0" smtClean="0"/>
              <a:t>30.05.1915-8.05.1945</a:t>
            </a:r>
            <a:endParaRPr lang="ru-RU" sz="20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966" y="372816"/>
            <a:ext cx="18526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34789"/>
            <a:ext cx="762000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379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3222" y="1431806"/>
            <a:ext cx="3898776" cy="4411910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Monotype Corsiva" panose="03010101010201010101" pitchFamily="66" charset="0"/>
              </a:rPr>
              <a:t>К августу 1944 года гвардии капитан Владимир Николаев был заместителем командира батальона 56-й гвардейской танковой бригады, 7-го гвардейского танкового корпуса, 3-й гвардейской танковой армии, 1-го Украинского фронта. Отличился во время освобождения Польши. Когда Николаев был ранен в одном из боёв и направлялся в госпиталь, в критический момент боя ему пришлось принять на себя руководство обороной переправы через Вислу в районе посёлка Коло в 2 километрах к западу от города </a:t>
            </a:r>
            <a:r>
              <a:rPr lang="ru-RU" sz="1800" dirty="0" err="1">
                <a:latin typeface="Monotype Corsiva" panose="03010101010201010101" pitchFamily="66" charset="0"/>
              </a:rPr>
              <a:t>Баранув-Сандомерский</a:t>
            </a:r>
            <a:r>
              <a:rPr lang="ru-RU" sz="1800" dirty="0">
                <a:latin typeface="Monotype Corsiva" panose="03010101010201010101" pitchFamily="66" charset="0"/>
              </a:rPr>
              <a:t>. 3-4 августа 1944 года под его руководством было отражено большое количество немецких </a:t>
            </a:r>
            <a:r>
              <a:rPr lang="ru-RU" sz="1800" dirty="0" smtClean="0">
                <a:latin typeface="Monotype Corsiva" panose="03010101010201010101" pitchFamily="66" charset="0"/>
              </a:rPr>
              <a:t>контратак</a:t>
            </a:r>
            <a:endParaRPr lang="ru-RU" sz="1800" dirty="0">
              <a:latin typeface="Monotype Corsiva" panose="03010101010201010101" pitchFamily="66" charset="0"/>
            </a:endParaRPr>
          </a:p>
          <a:p>
            <a:endParaRPr lang="ru-RU" sz="1300" dirty="0">
              <a:latin typeface="Monotype Corsiva" panose="03010101010201010101" pitchFamily="66" charset="0"/>
            </a:endParaRPr>
          </a:p>
        </p:txBody>
      </p:sp>
      <p:pic>
        <p:nvPicPr>
          <p:cNvPr id="4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08303" y="183966"/>
            <a:ext cx="1047453" cy="128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16" y="404664"/>
            <a:ext cx="3024336" cy="386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7712" y="4303360"/>
            <a:ext cx="48973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Николаев Владимир Николаевич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г.Казань</a:t>
            </a:r>
            <a:endParaRPr lang="ru-RU" sz="2400" b="1" i="1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sz="2000" dirty="0" smtClean="0"/>
              <a:t>9.02.1921-30.10.1944</a:t>
            </a:r>
            <a:endParaRPr lang="ru-RU" sz="20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128846"/>
            <a:ext cx="18526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456" y="420946"/>
            <a:ext cx="762000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22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749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                    Подвиг                   героя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Пользователь Windows</cp:lastModifiedBy>
  <cp:revision>30</cp:revision>
  <cp:lastPrinted>2020-01-29T07:13:06Z</cp:lastPrinted>
  <dcterms:created xsi:type="dcterms:W3CDTF">2020-01-29T06:14:22Z</dcterms:created>
  <dcterms:modified xsi:type="dcterms:W3CDTF">2020-05-03T16:40:23Z</dcterms:modified>
</cp:coreProperties>
</file>